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5050"/>
    <a:srgbClr val="F97F23"/>
    <a:srgbClr val="C1DA75"/>
    <a:srgbClr val="D6E2ED"/>
    <a:srgbClr val="FDF3ED"/>
    <a:srgbClr val="006BB9"/>
    <a:srgbClr val="A8C1D8"/>
    <a:srgbClr val="00A1DC"/>
    <a:srgbClr val="EC6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10" y="5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70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4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4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1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72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8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49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2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973B55C-6154-4E90-97A6-F470E67D0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033" t="5503"/>
          <a:stretch/>
        </p:blipFill>
        <p:spPr>
          <a:xfrm>
            <a:off x="2672619" y="7515385"/>
            <a:ext cx="693420" cy="68279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6669C3-5724-4FAA-AC23-3E181B0F38F4}"/>
              </a:ext>
            </a:extLst>
          </p:cNvPr>
          <p:cNvSpPr txBox="1"/>
          <p:nvPr userDrawn="1"/>
        </p:nvSpPr>
        <p:spPr>
          <a:xfrm>
            <a:off x="91542" y="7469817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応募方法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73CB05-4A83-46A0-BF47-721101545AC2}"/>
              </a:ext>
            </a:extLst>
          </p:cNvPr>
          <p:cNvSpPr txBox="1"/>
          <p:nvPr userDrawn="1"/>
        </p:nvSpPr>
        <p:spPr>
          <a:xfrm>
            <a:off x="3554715" y="7467071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 募 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78E07F-7234-4858-B213-F125A25F8ADE}"/>
              </a:ext>
            </a:extLst>
          </p:cNvPr>
          <p:cNvSpPr txBox="1"/>
          <p:nvPr userDrawn="1"/>
        </p:nvSpPr>
        <p:spPr>
          <a:xfrm>
            <a:off x="3550351" y="8255046"/>
            <a:ext cx="8293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注意事項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8273F33-6D54-4433-81FF-64F77E9FD3B3}"/>
              </a:ext>
            </a:extLst>
          </p:cNvPr>
          <p:cNvSpPr txBox="1"/>
          <p:nvPr userDrawn="1"/>
        </p:nvSpPr>
        <p:spPr>
          <a:xfrm>
            <a:off x="16622" y="7685817"/>
            <a:ext cx="3656218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①インターネットによる応募</a:t>
            </a:r>
            <a:endParaRPr kumimoji="1" lang="en-US" altLang="ja-JP" sz="900" b="1" dirty="0">
              <a:solidFill>
                <a:srgbClr val="006BB9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次の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または右の二次元バーコードから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URL】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://apply.e-tumo.jp/city-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daisen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akita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-u/</a:t>
            </a:r>
            <a:b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offer/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offerList_detail?tempSeq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=4532</a:t>
            </a:r>
          </a:p>
          <a:p>
            <a:endParaRPr kumimoji="1" lang="en-US" altLang="ja-JP" sz="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②応募用紙による応募</a:t>
            </a:r>
            <a:endParaRPr kumimoji="1" lang="en-US" altLang="ja-JP" sz="1000" b="1" dirty="0">
              <a:solidFill>
                <a:srgbClr val="006BB9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上記応募用紙に必要事項をご記入の上、右の応募先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で持参、郵送、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電子メールにてご応募ください。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0EF6C1-94F0-4F00-A126-9D509159FFE6}"/>
              </a:ext>
            </a:extLst>
          </p:cNvPr>
          <p:cNvSpPr txBox="1"/>
          <p:nvPr userDrawn="1"/>
        </p:nvSpPr>
        <p:spPr>
          <a:xfrm>
            <a:off x="3460745" y="7683071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大仙市企画部総合政策課  </a:t>
            </a:r>
            <a:endParaRPr kumimoji="1"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持参・郵送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014-8601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大仙市大曲花園町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番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【FAX】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0187-63-1119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sougou@city.daisen.lg.jp</a:t>
            </a:r>
            <a:endParaRPr kumimoji="1"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CE124A-C4CD-4DE4-A2DB-4373F53EDAA9}"/>
              </a:ext>
            </a:extLst>
          </p:cNvPr>
          <p:cNvSpPr txBox="1"/>
          <p:nvPr userDrawn="1"/>
        </p:nvSpPr>
        <p:spPr>
          <a:xfrm>
            <a:off x="3512883" y="8493082"/>
            <a:ext cx="3349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応募数に制限はありませんが、複数ご応募いただいた場合でも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、景</a:t>
            </a:r>
            <a:endParaRPr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品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の対象は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または１企業・団体として取り扱い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ます。</a:t>
            </a: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応募いただいた取組内容は、普及啓発などの取組で活用させていた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だきます。また、必要に応じて修正を加える場合があります。</a:t>
            </a: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取組内容が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ＳＤＧｓに関係のないものや公表する内容として妥当で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ないと認められるもの（例：第三者の権利を侵害する内容、法令等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に違反するもの、政治性・宗教性のあるものなど）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は不適切とみな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し、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景品及び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公表の対象とはしません。</a:t>
            </a:r>
            <a:endParaRPr lang="ja-JP" altLang="ja-JP" sz="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応募者の個人情報は、許可なく第三者に開示、提供はいたしません。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また、目的外には使用しません。</a:t>
            </a:r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5B6F5C-7BBF-41D2-B855-7742222F926F}"/>
              </a:ext>
            </a:extLst>
          </p:cNvPr>
          <p:cNvSpPr/>
          <p:nvPr userDrawn="1"/>
        </p:nvSpPr>
        <p:spPr>
          <a:xfrm>
            <a:off x="184386" y="9404907"/>
            <a:ext cx="3328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可能な限り「①インターネットによる応募」</a:t>
            </a:r>
            <a:b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にご協力をお願いします。</a:t>
            </a:r>
            <a:endParaRPr lang="ja-JP" altLang="en-US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E7FB79-629F-4A78-9175-FD9605848560}"/>
              </a:ext>
            </a:extLst>
          </p:cNvPr>
          <p:cNvSpPr/>
          <p:nvPr userDrawn="1"/>
        </p:nvSpPr>
        <p:spPr>
          <a:xfrm rot="334626">
            <a:off x="2478367" y="9304181"/>
            <a:ext cx="1140714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ペーパーレス化も</a:t>
            </a:r>
            <a:endParaRPr kumimoji="1" lang="en-US" altLang="ja-JP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ＳＤＧｓ！</a:t>
            </a:r>
            <a:endParaRPr lang="ja-JP" altLang="en-US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73C532F-C169-493A-B1D5-00224D7B56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5233" flipH="1">
            <a:off x="2544444" y="9491847"/>
            <a:ext cx="892815" cy="19305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2958DA7-8DD1-41AF-9C61-6A9E72E04067}"/>
              </a:ext>
            </a:extLst>
          </p:cNvPr>
          <p:cNvPicPr>
            <a:picLocks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7349299"/>
            <a:ext cx="6814369" cy="36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71710C4-7FC2-4585-9B70-B93E9F3E3B7D}"/>
              </a:ext>
            </a:extLst>
          </p:cNvPr>
          <p:cNvPicPr>
            <a:picLocks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9837494"/>
            <a:ext cx="6814369" cy="36000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B153DBF-D040-4DE0-A358-99E90AE4931B}"/>
              </a:ext>
            </a:extLst>
          </p:cNvPr>
          <p:cNvSpPr/>
          <p:nvPr userDrawn="1"/>
        </p:nvSpPr>
        <p:spPr>
          <a:xfrm>
            <a:off x="147772" y="9050397"/>
            <a:ext cx="3386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応募用紙は、市のホームページからダウンロードできます。</a:t>
            </a:r>
            <a:endParaRPr lang="ja-JP" altLang="en-US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36FE4D7B-FECC-43D9-B8CE-5B43AC17B43C}"/>
              </a:ext>
            </a:extLst>
          </p:cNvPr>
          <p:cNvSpPr/>
          <p:nvPr userDrawn="1"/>
        </p:nvSpPr>
        <p:spPr>
          <a:xfrm>
            <a:off x="235331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矢印: 山形 20">
            <a:extLst>
              <a:ext uri="{FF2B5EF4-FFF2-40B4-BE49-F238E27FC236}">
                <a16:creationId xmlns:a16="http://schemas.microsoft.com/office/drawing/2014/main" id="{4FABDC24-0061-457C-8FBF-9F3C9AFCF130}"/>
              </a:ext>
            </a:extLst>
          </p:cNvPr>
          <p:cNvSpPr/>
          <p:nvPr userDrawn="1"/>
        </p:nvSpPr>
        <p:spPr>
          <a:xfrm>
            <a:off x="139170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FB9E37A-25D5-4645-8853-9ADCF07077ED}"/>
              </a:ext>
            </a:extLst>
          </p:cNvPr>
          <p:cNvSpPr txBox="1"/>
          <p:nvPr userDrawn="1"/>
        </p:nvSpPr>
        <p:spPr>
          <a:xfrm>
            <a:off x="-65589" y="4552100"/>
            <a:ext cx="70006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 </a:t>
            </a: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ja-JP" altLang="en-US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の目標</a:t>
            </a: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貧困をなくそう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飢餓をゼロに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すべての人に健康と福祉を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質の高い教育をみんなに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ジェンダー平等を実現しよう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安全な水とトイレを世界中に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エネルギーをみんなにそしてクリーンに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働きがいも経済成長も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産業と技術革新の基盤をつくろう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人や国の不平等をなくそう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住み続けられるまちづくりを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つくる責任つかう責任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気候変動に具体的な対策を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海の豊かさを守ろう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陸の豊かさも守ろう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平和と公正をすべての人に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パートナーシップで目標を達成しよう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531D3F4E-717A-4256-8324-ED8A7EAFF5F8}"/>
              </a:ext>
            </a:extLst>
          </p:cNvPr>
          <p:cNvSpPr/>
          <p:nvPr userDrawn="1"/>
        </p:nvSpPr>
        <p:spPr>
          <a:xfrm>
            <a:off x="4544378" y="56785"/>
            <a:ext cx="2232000" cy="34332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r"/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1D457E3-D5D3-4C44-A252-A84E3E64D4F8}"/>
              </a:ext>
            </a:extLst>
          </p:cNvPr>
          <p:cNvSpPr txBox="1"/>
          <p:nvPr userDrawn="1"/>
        </p:nvSpPr>
        <p:spPr>
          <a:xfrm>
            <a:off x="-80829" y="25573"/>
            <a:ext cx="4807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大仙市ＳＤＧｓ取組宣言プロジェクト</a:t>
            </a:r>
            <a:endParaRPr kumimoji="1" lang="ja-JP" altLang="en-US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四角形: 上の 2 つの角を丸める 24">
            <a:extLst>
              <a:ext uri="{FF2B5EF4-FFF2-40B4-BE49-F238E27FC236}">
                <a16:creationId xmlns:a16="http://schemas.microsoft.com/office/drawing/2014/main" id="{95BC08EE-A94D-4834-8127-60A1E344E6B3}"/>
              </a:ext>
            </a:extLst>
          </p:cNvPr>
          <p:cNvSpPr/>
          <p:nvPr userDrawn="1"/>
        </p:nvSpPr>
        <p:spPr>
          <a:xfrm rot="16200000">
            <a:off x="4931378" y="-330216"/>
            <a:ext cx="342000" cy="1116000"/>
          </a:xfrm>
          <a:prstGeom prst="round2Same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rIns="36000" rtlCol="0" anchor="ctr"/>
          <a:lstStyle/>
          <a:p>
            <a:pPr algn="ctr"/>
            <a:r>
              <a:rPr kumimoji="1" lang="ja-JP" altLang="en-US" b="1" dirty="0">
                <a:solidFill>
                  <a:schemeClr val="accent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団体部門</a:t>
            </a:r>
          </a:p>
        </p:txBody>
      </p:sp>
    </p:spTree>
    <p:extLst>
      <p:ext uri="{BB962C8B-B14F-4D97-AF65-F5344CB8AC3E}">
        <p14:creationId xmlns:p14="http://schemas.microsoft.com/office/powerpoint/2010/main" val="15945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5517C08E-34DF-0494-6EE6-9084E1366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02722"/>
              </p:ext>
            </p:extLst>
          </p:nvPr>
        </p:nvGraphicFramePr>
        <p:xfrm>
          <a:off x="91541" y="5404652"/>
          <a:ext cx="6694633" cy="183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178999">
                  <a:extLst>
                    <a:ext uri="{9D8B030D-6E8A-4147-A177-3AD203B41FA5}">
                      <a16:colId xmlns:a16="http://schemas.microsoft.com/office/drawing/2014/main" val="309669497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415272145"/>
                    </a:ext>
                  </a:extLst>
                </a:gridCol>
                <a:gridCol w="179634">
                  <a:extLst>
                    <a:ext uri="{9D8B030D-6E8A-4147-A177-3AD203B41FA5}">
                      <a16:colId xmlns:a16="http://schemas.microsoft.com/office/drawing/2014/main" val="1138587627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09144007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36412690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921729383"/>
                    </a:ext>
                  </a:extLst>
                </a:gridCol>
                <a:gridCol w="520701">
                  <a:extLst>
                    <a:ext uri="{9D8B030D-6E8A-4147-A177-3AD203B41FA5}">
                      <a16:colId xmlns:a16="http://schemas.microsoft.com/office/drawing/2014/main" val="1612603596"/>
                    </a:ext>
                  </a:extLst>
                </a:gridCol>
                <a:gridCol w="415299">
                  <a:extLst>
                    <a:ext uri="{9D8B030D-6E8A-4147-A177-3AD203B41FA5}">
                      <a16:colId xmlns:a16="http://schemas.microsoft.com/office/drawing/2014/main" val="211966342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4980168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656345725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団体部門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企業・団体名のみ公表し、その他の情報はすべて非公表とします。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39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メールアドレス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企業・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役職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役職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氏名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888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代表者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92890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　所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〒　　　　－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　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98625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212910"/>
                  </a:ext>
                </a:extLst>
              </a:tr>
            </a:tbl>
          </a:graphicData>
        </a:graphic>
      </p:graphicFrame>
      <p:graphicFrame>
        <p:nvGraphicFramePr>
          <p:cNvPr id="23" name="表 8">
            <a:extLst>
              <a:ext uri="{FF2B5EF4-FFF2-40B4-BE49-F238E27FC236}">
                <a16:creationId xmlns:a16="http://schemas.microsoft.com/office/drawing/2014/main" id="{BF05C845-10BB-4B3D-9F24-D40F6B4BE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93182"/>
              </p:ext>
            </p:extLst>
          </p:nvPr>
        </p:nvGraphicFramePr>
        <p:xfrm>
          <a:off x="91541" y="451256"/>
          <a:ext cx="6695998" cy="4095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498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988939">
                  <a:extLst>
                    <a:ext uri="{9D8B030D-6E8A-4147-A177-3AD203B41FA5}">
                      <a16:colId xmlns:a16="http://schemas.microsoft.com/office/drawing/2014/main" val="304414653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1712218123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287576128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389728047"/>
                    </a:ext>
                  </a:extLst>
                </a:gridCol>
              </a:tblGrid>
              <a:tr h="23056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ＳＤＧｓに関する取組で「現在取り組んでいること」</a:t>
                      </a:r>
                      <a:endParaRPr kumimoji="1" lang="en-US" altLang="ja-JP" sz="105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2078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「従業員の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休暇取得を促進し、ワーク・ライフ・バランスを推進している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23277"/>
                  </a:ext>
                </a:extLst>
              </a:tr>
              <a:tr h="1533767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01818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ＳＤＧｓに関する取組で「これから取り組むこと」　</a:t>
                      </a:r>
                      <a:r>
                        <a:rPr kumimoji="1" lang="en-US" altLang="ja-JP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20784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デジタル技術を積極的に導入し、生産性の向上とペーパーレス化を推進する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62910"/>
                  </a:ext>
                </a:extLst>
              </a:tr>
              <a:tr h="1681574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4863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1960</TotalTime>
  <Words>136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斉藤 勝弥</dc:creator>
  <cp:lastModifiedBy>DSPCE02461</cp:lastModifiedBy>
  <cp:revision>92</cp:revision>
  <cp:lastPrinted>2023-04-27T06:03:13Z</cp:lastPrinted>
  <dcterms:created xsi:type="dcterms:W3CDTF">2023-04-23T15:40:38Z</dcterms:created>
  <dcterms:modified xsi:type="dcterms:W3CDTF">2023-06-26T02:41:30Z</dcterms:modified>
</cp:coreProperties>
</file>