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5050"/>
    <a:srgbClr val="F97F23"/>
    <a:srgbClr val="C1DA75"/>
    <a:srgbClr val="D6E2ED"/>
    <a:srgbClr val="FDF3ED"/>
    <a:srgbClr val="006BB9"/>
    <a:srgbClr val="A8C1D8"/>
    <a:srgbClr val="00A1DC"/>
    <a:srgbClr val="EC6A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58" autoAdjust="0"/>
    <p:restoredTop sz="94660"/>
  </p:normalViewPr>
  <p:slideViewPr>
    <p:cSldViewPr snapToGrid="0" showGuides="1">
      <p:cViewPr>
        <p:scale>
          <a:sx n="200" d="100"/>
          <a:sy n="200" d="100"/>
        </p:scale>
        <p:origin x="-2250" y="-2502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E95E18-04AC-48D0-A976-27C6E76BE782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70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E95E18-04AC-48D0-A976-27C6E76BE782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843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E95E18-04AC-48D0-A976-27C6E76BE782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648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E95E18-04AC-48D0-A976-27C6E76BE782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31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E95E18-04AC-48D0-A976-27C6E76BE782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014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E95E18-04AC-48D0-A976-27C6E76BE782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720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E95E18-04AC-48D0-A976-27C6E76BE782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868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E95E18-04AC-48D0-A976-27C6E76BE782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495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E95E18-04AC-48D0-A976-27C6E76BE782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87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E95E18-04AC-48D0-A976-27C6E76BE782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62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E95E18-04AC-48D0-A976-27C6E76BE782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46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66669C3-5724-4FAA-AC23-3E181B0F38F4}"/>
              </a:ext>
            </a:extLst>
          </p:cNvPr>
          <p:cNvSpPr txBox="1"/>
          <p:nvPr userDrawn="1"/>
        </p:nvSpPr>
        <p:spPr>
          <a:xfrm>
            <a:off x="91542" y="7469817"/>
            <a:ext cx="828000" cy="238036"/>
          </a:xfrm>
          <a:prstGeom prst="roundRect">
            <a:avLst>
              <a:gd name="adj" fmla="val 50000"/>
            </a:avLst>
          </a:prstGeom>
          <a:solidFill>
            <a:srgbClr val="006BB9"/>
          </a:solidFill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応募方法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E73CB05-4A83-46A0-BF47-721101545AC2}"/>
              </a:ext>
            </a:extLst>
          </p:cNvPr>
          <p:cNvSpPr txBox="1"/>
          <p:nvPr userDrawn="1"/>
        </p:nvSpPr>
        <p:spPr>
          <a:xfrm>
            <a:off x="3554715" y="7467071"/>
            <a:ext cx="828000" cy="238036"/>
          </a:xfrm>
          <a:prstGeom prst="roundRect">
            <a:avLst>
              <a:gd name="adj" fmla="val 50000"/>
            </a:avLst>
          </a:prstGeom>
          <a:solidFill>
            <a:srgbClr val="006BB9"/>
          </a:solidFill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 募 先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F78E07F-7234-4858-B213-F125A25F8ADE}"/>
              </a:ext>
            </a:extLst>
          </p:cNvPr>
          <p:cNvSpPr txBox="1"/>
          <p:nvPr userDrawn="1"/>
        </p:nvSpPr>
        <p:spPr>
          <a:xfrm>
            <a:off x="3550351" y="8255046"/>
            <a:ext cx="829300" cy="238036"/>
          </a:xfrm>
          <a:prstGeom prst="roundRect">
            <a:avLst>
              <a:gd name="adj" fmla="val 50000"/>
            </a:avLst>
          </a:prstGeom>
          <a:solidFill>
            <a:srgbClr val="006BB9"/>
          </a:solidFill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注意事項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8273F33-6D54-4433-81FF-64F77E9FD3B3}"/>
              </a:ext>
            </a:extLst>
          </p:cNvPr>
          <p:cNvSpPr txBox="1"/>
          <p:nvPr userDrawn="1"/>
        </p:nvSpPr>
        <p:spPr>
          <a:xfrm>
            <a:off x="16622" y="7685817"/>
            <a:ext cx="3656218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solidFill>
                  <a:srgbClr val="006BB9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①インターネットによる応募</a:t>
            </a:r>
            <a:endParaRPr kumimoji="1" lang="en-US" altLang="ja-JP" sz="900" b="1" dirty="0">
              <a:solidFill>
                <a:srgbClr val="006BB9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次の</a:t>
            </a:r>
            <a:r>
              <a:rPr kumimoji="1" lang="en-US" altLang="ja-JP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URL</a:t>
            </a:r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または右の二次元バーコードから</a:t>
            </a:r>
            <a:endParaRPr kumimoji="1" lang="en-US" altLang="ja-JP" sz="1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Aft>
                <a:spcPts val="300"/>
              </a:spcAft>
            </a:pPr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ご応募ください。</a:t>
            </a:r>
            <a:endParaRPr kumimoji="1" lang="en-US" altLang="ja-JP" sz="1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kumimoji="1" lang="en-US" altLang="ja-JP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en-US" altLang="ja-JP" sz="95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URL】</a:t>
            </a:r>
            <a:r>
              <a:rPr lang="en-US" altLang="ja-JP" sz="95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https</a:t>
            </a:r>
            <a:r>
              <a:rPr lang="en-US" altLang="ja-JP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://apply.e-tumo.jp/city-</a:t>
            </a:r>
            <a:r>
              <a:rPr lang="en-US" altLang="ja-JP" sz="95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daisen</a:t>
            </a:r>
            <a:r>
              <a:rPr lang="en-US" altLang="ja-JP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-</a:t>
            </a:r>
            <a:r>
              <a:rPr lang="en-US" altLang="ja-JP" sz="95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akita</a:t>
            </a:r>
            <a:r>
              <a:rPr lang="en-US" altLang="ja-JP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-u/</a:t>
            </a:r>
            <a:br>
              <a:rPr lang="en-US" altLang="ja-JP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</a:t>
            </a:r>
            <a:r>
              <a:rPr lang="en-US" altLang="ja-JP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offer/</a:t>
            </a:r>
            <a:r>
              <a:rPr lang="en-US" altLang="ja-JP" sz="95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offerList_detail?tempSeq</a:t>
            </a:r>
            <a:r>
              <a:rPr lang="en-US" altLang="ja-JP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=7656</a:t>
            </a:r>
          </a:p>
          <a:p>
            <a:endParaRPr kumimoji="1" lang="en-US" altLang="ja-JP" sz="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50" b="1" dirty="0">
                <a:solidFill>
                  <a:srgbClr val="006BB9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②応募用紙による応募</a:t>
            </a:r>
            <a:endParaRPr kumimoji="1" lang="en-US" altLang="ja-JP" sz="1000" b="1" dirty="0">
              <a:solidFill>
                <a:srgbClr val="006BB9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上記応募用紙に必要事項をご記入の上、右の応募先</a:t>
            </a:r>
            <a:r>
              <a:rPr kumimoji="1" lang="ja-JP" altLang="en-US" sz="100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</a:t>
            </a:r>
            <a:endParaRPr kumimoji="1" lang="en-US" altLang="ja-JP" sz="1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で持参、郵送、</a:t>
            </a:r>
            <a:r>
              <a:rPr kumimoji="1" lang="en-US" altLang="ja-JP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FAX</a:t>
            </a:r>
            <a:r>
              <a:rPr kumimoji="1" lang="ja-JP" altLang="en-US" sz="100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電子メールにてご応募ください。</a:t>
            </a:r>
            <a:endParaRPr kumimoji="1" lang="en-US" altLang="ja-JP" sz="1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0EF6C1-94F0-4F00-A126-9D509159FFE6}"/>
              </a:ext>
            </a:extLst>
          </p:cNvPr>
          <p:cNvSpPr txBox="1"/>
          <p:nvPr userDrawn="1"/>
        </p:nvSpPr>
        <p:spPr>
          <a:xfrm>
            <a:off x="3460745" y="7683071"/>
            <a:ext cx="33057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kumimoji="1" lang="ja-JP" altLang="en-US" sz="1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大仙市企画部総合政策課  </a:t>
            </a:r>
            <a:endParaRPr kumimoji="1" lang="en-US" altLang="ja-JP" sz="9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持参・郵送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〒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014-8601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大仙市大曲花園町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番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号</a:t>
            </a:r>
            <a:endParaRPr kumimoji="1"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【FAX】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0187-63-1119</a:t>
            </a:r>
            <a:r>
              <a:rPr kumimoji="1"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メール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sougou@city.daisen.lg.jp</a:t>
            </a:r>
            <a:endParaRPr kumimoji="1" lang="ja-JP" altLang="en-US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0CE124A-C4CD-4DE4-A2DB-4373F53EDAA9}"/>
              </a:ext>
            </a:extLst>
          </p:cNvPr>
          <p:cNvSpPr txBox="1"/>
          <p:nvPr userDrawn="1"/>
        </p:nvSpPr>
        <p:spPr>
          <a:xfrm>
            <a:off x="3512883" y="8493082"/>
            <a:ext cx="33499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kumimoji="1"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応募数に制限はありませんが、</a:t>
            </a: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団体部門における</a:t>
            </a:r>
            <a:r>
              <a:rPr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SDGs</a:t>
            </a: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取組宣言証の</a:t>
            </a:r>
            <a:endParaRPr lang="en-US" altLang="ja-JP" sz="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900"/>
              </a:lnSpc>
            </a:pP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贈呈は、過年度をあわせて１企業・団体につき１回限りとします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</a:p>
          <a:p>
            <a:pPr>
              <a:lnSpc>
                <a:spcPts val="900"/>
              </a:lnSpc>
              <a:spcBef>
                <a:spcPts val="200"/>
              </a:spcBef>
            </a:pP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応募いただいた取組内容は、普及啓発などの取組で活用させていた</a:t>
            </a:r>
            <a:br>
              <a:rPr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だきます。また、必要に応じて修正を加える場合があります。</a:t>
            </a:r>
          </a:p>
          <a:p>
            <a:pPr>
              <a:lnSpc>
                <a:spcPts val="900"/>
              </a:lnSpc>
              <a:spcBef>
                <a:spcPts val="200"/>
              </a:spcBef>
            </a:pP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取組内容が</a:t>
            </a: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ＳＤＧｓに関係のないものや公表する内容として妥当で</a:t>
            </a:r>
            <a:br>
              <a:rPr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ないと認められるもの（例：第三者の権利を侵害する内容、法令等</a:t>
            </a:r>
            <a:br>
              <a:rPr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に違反するもの、政治性・宗教性のあるものなど）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は不適切とみな</a:t>
            </a:r>
            <a:br>
              <a:rPr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し、公表の対象とはしません。</a:t>
            </a:r>
            <a:endParaRPr lang="ja-JP" altLang="ja-JP" sz="7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900"/>
              </a:lnSpc>
              <a:spcBef>
                <a:spcPts val="200"/>
              </a:spcBef>
            </a:pP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応募者の個人情報は、許可なく第三者に開示、提供はいたしません。</a:t>
            </a:r>
            <a:br>
              <a:rPr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また、目的外には使用しません。</a:t>
            </a:r>
            <a:endParaRPr kumimoji="1" lang="en-US" altLang="ja-JP" sz="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05B6F5C-7BBF-41D2-B855-7742222F926F}"/>
              </a:ext>
            </a:extLst>
          </p:cNvPr>
          <p:cNvSpPr/>
          <p:nvPr userDrawn="1"/>
        </p:nvSpPr>
        <p:spPr>
          <a:xfrm>
            <a:off x="184386" y="9404907"/>
            <a:ext cx="33284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可能な限り「①インターネットによる応募」</a:t>
            </a:r>
            <a:b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kumimoji="1"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にご協力をお願いします。</a:t>
            </a:r>
            <a:endParaRPr lang="ja-JP" altLang="en-US" sz="9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2E7FB79-629F-4A78-9175-FD9605848560}"/>
              </a:ext>
            </a:extLst>
          </p:cNvPr>
          <p:cNvSpPr/>
          <p:nvPr userDrawn="1"/>
        </p:nvSpPr>
        <p:spPr>
          <a:xfrm rot="334626">
            <a:off x="2478367" y="9304181"/>
            <a:ext cx="1140714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750"/>
              </a:lnSpc>
            </a:pPr>
            <a:r>
              <a:rPr kumimoji="1" lang="ja-JP" altLang="en-US" sz="7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ペーパーレス化も</a:t>
            </a:r>
            <a:endParaRPr kumimoji="1" lang="en-US" altLang="ja-JP" sz="7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750"/>
              </a:lnSpc>
            </a:pPr>
            <a:r>
              <a:rPr kumimoji="1" lang="ja-JP" altLang="en-US" sz="7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ＳＤＧｓ！</a:t>
            </a:r>
            <a:endParaRPr lang="ja-JP" altLang="en-US" sz="7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373C532F-C169-493A-B1D5-00224D7B56B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25233" flipH="1">
            <a:off x="2544444" y="9491847"/>
            <a:ext cx="892815" cy="193057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C2958DA7-8DD1-41AF-9C61-6A9E72E04067}"/>
              </a:ext>
            </a:extLst>
          </p:cNvPr>
          <p:cNvPicPr>
            <a:picLocks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62" b="1042"/>
          <a:stretch/>
        </p:blipFill>
        <p:spPr>
          <a:xfrm flipV="1">
            <a:off x="23816" y="7349299"/>
            <a:ext cx="6814369" cy="3600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771710C4-7FC2-4585-9B70-B93E9F3E3B7D}"/>
              </a:ext>
            </a:extLst>
          </p:cNvPr>
          <p:cNvPicPr>
            <a:picLocks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62" b="1042"/>
          <a:stretch/>
        </p:blipFill>
        <p:spPr>
          <a:xfrm flipV="1">
            <a:off x="23816" y="9837494"/>
            <a:ext cx="6814369" cy="36000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B153DBF-D040-4DE0-A358-99E90AE4931B}"/>
              </a:ext>
            </a:extLst>
          </p:cNvPr>
          <p:cNvSpPr/>
          <p:nvPr userDrawn="1"/>
        </p:nvSpPr>
        <p:spPr>
          <a:xfrm>
            <a:off x="147772" y="9050397"/>
            <a:ext cx="338697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応募用紙は、市のホームページからダウンロードできます。</a:t>
            </a:r>
            <a:endParaRPr lang="ja-JP" altLang="en-US" sz="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0" name="矢印: 山形 19">
            <a:extLst>
              <a:ext uri="{FF2B5EF4-FFF2-40B4-BE49-F238E27FC236}">
                <a16:creationId xmlns:a16="http://schemas.microsoft.com/office/drawing/2014/main" id="{36FE4D7B-FECC-43D9-B8CE-5B43AC17B43C}"/>
              </a:ext>
            </a:extLst>
          </p:cNvPr>
          <p:cNvSpPr/>
          <p:nvPr userDrawn="1"/>
        </p:nvSpPr>
        <p:spPr>
          <a:xfrm>
            <a:off x="235331" y="9513782"/>
            <a:ext cx="119053" cy="158544"/>
          </a:xfrm>
          <a:prstGeom prst="chevron">
            <a:avLst/>
          </a:prstGeom>
          <a:solidFill>
            <a:srgbClr val="D6E2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矢印: 山形 20">
            <a:extLst>
              <a:ext uri="{FF2B5EF4-FFF2-40B4-BE49-F238E27FC236}">
                <a16:creationId xmlns:a16="http://schemas.microsoft.com/office/drawing/2014/main" id="{4FABDC24-0061-457C-8FBF-9F3C9AFCF130}"/>
              </a:ext>
            </a:extLst>
          </p:cNvPr>
          <p:cNvSpPr/>
          <p:nvPr userDrawn="1"/>
        </p:nvSpPr>
        <p:spPr>
          <a:xfrm>
            <a:off x="139170" y="9513782"/>
            <a:ext cx="119053" cy="158544"/>
          </a:xfrm>
          <a:prstGeom prst="chevron">
            <a:avLst/>
          </a:prstGeom>
          <a:solidFill>
            <a:srgbClr val="D6E2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FFCBEDF-4BE5-4055-8D0D-9CEBEC4A56D9}"/>
              </a:ext>
            </a:extLst>
          </p:cNvPr>
          <p:cNvSpPr txBox="1"/>
          <p:nvPr userDrawn="1"/>
        </p:nvSpPr>
        <p:spPr>
          <a:xfrm>
            <a:off x="-65589" y="4998251"/>
            <a:ext cx="7000634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000" b="1" dirty="0">
                <a:solidFill>
                  <a:srgbClr val="006BB9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000" b="1" dirty="0">
                <a:solidFill>
                  <a:srgbClr val="006BB9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ＳＤＧｓ </a:t>
            </a:r>
            <a:r>
              <a:rPr kumimoji="1" lang="en-US" altLang="ja-JP" sz="1000" b="1" dirty="0">
                <a:solidFill>
                  <a:srgbClr val="006BB9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17</a:t>
            </a:r>
            <a:r>
              <a:rPr kumimoji="1" lang="ja-JP" altLang="en-US" sz="1000" b="1" dirty="0">
                <a:solidFill>
                  <a:srgbClr val="006BB9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の目標</a:t>
            </a:r>
            <a:r>
              <a:rPr kumimoji="1" lang="en-US" altLang="ja-JP" sz="1000" b="1" dirty="0">
                <a:solidFill>
                  <a:srgbClr val="006BB9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lang="ja-JP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貧困をなくそう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飢餓をゼロに　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</a:t>
            </a:r>
            <a:r>
              <a:rPr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すべての人に健康と福祉を　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4</a:t>
            </a:r>
            <a:r>
              <a:rPr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質の高い教育をみんなに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</a:t>
            </a:r>
            <a:r>
              <a:rPr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ジェンダー平等を実現しよう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6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安全な水とトイレを世界中に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7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エネルギーをみんなにそしてクリーンに</a:t>
            </a:r>
            <a:endParaRPr kumimoji="1"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8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働きがいも経済成長も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9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産業と技術革新の基盤をつくろう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人や国の不平等をなくそう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11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住み続けられるまちづくりを</a:t>
            </a:r>
            <a:endParaRPr kumimoji="1"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12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つくる責任つかう責任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13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気候変動に具体的な対策を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14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海の豊かさを守ろう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15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陸の豊かさも守ろう</a:t>
            </a:r>
            <a:endParaRPr kumimoji="1"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16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平和と公正をすべての人に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17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パートナーシップで目標を達成しよう</a:t>
            </a:r>
            <a:endParaRPr kumimoji="1"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3F6FF372-54AB-4927-9985-E2AFD54A22C9}"/>
              </a:ext>
            </a:extLst>
          </p:cNvPr>
          <p:cNvSpPr/>
          <p:nvPr userDrawn="1"/>
        </p:nvSpPr>
        <p:spPr>
          <a:xfrm>
            <a:off x="4544378" y="56785"/>
            <a:ext cx="2232000" cy="343325"/>
          </a:xfrm>
          <a:prstGeom prst="round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72000" rtlCol="0" anchor="ctr"/>
          <a:lstStyle/>
          <a:p>
            <a:pPr algn="r"/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応募用紙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B1CD6D3-578B-44A1-8EF4-825CCCF69018}"/>
              </a:ext>
            </a:extLst>
          </p:cNvPr>
          <p:cNvSpPr txBox="1"/>
          <p:nvPr userDrawn="1"/>
        </p:nvSpPr>
        <p:spPr>
          <a:xfrm>
            <a:off x="-80829" y="25573"/>
            <a:ext cx="4807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大仙市ＳＤＧｓ取組宣言プロジェクト</a:t>
            </a:r>
            <a:endParaRPr kumimoji="1" lang="ja-JP" altLang="en-US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5" name="四角形: 上の 2 つの角を丸める 24">
            <a:extLst>
              <a:ext uri="{FF2B5EF4-FFF2-40B4-BE49-F238E27FC236}">
                <a16:creationId xmlns:a16="http://schemas.microsoft.com/office/drawing/2014/main" id="{190FA0E6-6504-4D67-AD95-FFF43F31332F}"/>
              </a:ext>
            </a:extLst>
          </p:cNvPr>
          <p:cNvSpPr/>
          <p:nvPr userDrawn="1"/>
        </p:nvSpPr>
        <p:spPr>
          <a:xfrm rot="16200000">
            <a:off x="4931378" y="-330216"/>
            <a:ext cx="342000" cy="1116000"/>
          </a:xfrm>
          <a:prstGeom prst="round2SameRect">
            <a:avLst/>
          </a:prstGeom>
          <a:solidFill>
            <a:schemeClr val="bg1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72000" rIns="36000" rtlCol="0" anchor="ctr"/>
          <a:lstStyle/>
          <a:p>
            <a:pPr algn="ctr"/>
            <a:r>
              <a:rPr kumimoji="1" lang="ja-JP" altLang="en-US" b="1" dirty="0">
                <a:solidFill>
                  <a:srgbClr val="FF006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個人部門</a:t>
            </a: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6A9D4A11-4A68-4C6E-A6F2-9930DCAAC5C7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2642076" y="7467071"/>
            <a:ext cx="724331" cy="724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55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表 8">
            <a:extLst>
              <a:ext uri="{FF2B5EF4-FFF2-40B4-BE49-F238E27FC236}">
                <a16:creationId xmlns:a16="http://schemas.microsoft.com/office/drawing/2014/main" id="{F3DEEB8E-3DB9-E31E-06BE-90962E74E2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00720"/>
              </p:ext>
            </p:extLst>
          </p:nvPr>
        </p:nvGraphicFramePr>
        <p:xfrm>
          <a:off x="91540" y="5879204"/>
          <a:ext cx="6689315" cy="129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513714281"/>
                    </a:ext>
                  </a:extLst>
                </a:gridCol>
                <a:gridCol w="164310">
                  <a:extLst>
                    <a:ext uri="{9D8B030D-6E8A-4147-A177-3AD203B41FA5}">
                      <a16:colId xmlns:a16="http://schemas.microsoft.com/office/drawing/2014/main" val="3096694975"/>
                    </a:ext>
                  </a:extLst>
                </a:gridCol>
                <a:gridCol w="2170430">
                  <a:extLst>
                    <a:ext uri="{9D8B030D-6E8A-4147-A177-3AD203B41FA5}">
                      <a16:colId xmlns:a16="http://schemas.microsoft.com/office/drawing/2014/main" val="4049334543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3731536100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1843567483"/>
                    </a:ext>
                  </a:extLst>
                </a:gridCol>
                <a:gridCol w="639900">
                  <a:extLst>
                    <a:ext uri="{9D8B030D-6E8A-4147-A177-3AD203B41FA5}">
                      <a16:colId xmlns:a16="http://schemas.microsoft.com/office/drawing/2014/main" val="60207424"/>
                    </a:ext>
                  </a:extLst>
                </a:gridCol>
                <a:gridCol w="2058675">
                  <a:extLst>
                    <a:ext uri="{9D8B030D-6E8A-4147-A177-3AD203B41FA5}">
                      <a16:colId xmlns:a16="http://schemas.microsoft.com/office/drawing/2014/main" val="983145931"/>
                    </a:ext>
                  </a:extLst>
                </a:gridCol>
              </a:tblGrid>
              <a:tr h="2160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個人部門</a:t>
                      </a:r>
                    </a:p>
                  </a:txBody>
                  <a:tcPr marL="0" marR="0" marT="0" marB="36000" anchor="ctr">
                    <a:lnL w="12700" cap="flat" cmpd="sng" algn="ctr">
                      <a:solidFill>
                        <a:srgbClr val="006B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B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B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BB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kumimoji="1" lang="en-US" altLang="ja-JP" sz="9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9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記載いただく情報は、すべて非公表とします。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B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78347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ふりがな</a:t>
                      </a:r>
                    </a:p>
                  </a:txBody>
                  <a:tcPr marL="0" marR="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endParaRPr kumimoji="1" lang="ja-JP" altLang="en-US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性　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　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電話番号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65665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氏　名</a:t>
                      </a:r>
                    </a:p>
                  </a:txBody>
                  <a:tcPr marL="0" marR="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rgbClr val="D6E2ED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 歳</a:t>
                      </a:r>
                    </a:p>
                  </a:txBody>
                  <a:tcPr marL="0" marR="0" marT="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97076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住　所</a:t>
                      </a:r>
                    </a:p>
                  </a:txBody>
                  <a:tcPr marL="0" marR="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E2ED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〒　　　　－</a:t>
                      </a:r>
                      <a:endParaRPr kumimoji="1" lang="en-US" altLang="ja-JP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en-US" altLang="ja-JP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職</a:t>
                      </a:r>
                      <a:endParaRPr kumimoji="1" lang="en-US" altLang="ja-JP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業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br>
                        <a:rPr kumimoji="1" lang="en-US" altLang="ja-JP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r>
                        <a:rPr kumimoji="1" lang="ja-JP" altLang="en-US" sz="105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学生の場合（　　　　　学校　　  年生）</a:t>
                      </a:r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3600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19986257"/>
                  </a:ext>
                </a:extLst>
              </a:tr>
            </a:tbl>
          </a:graphicData>
        </a:graphic>
      </p:graphicFrame>
      <p:graphicFrame>
        <p:nvGraphicFramePr>
          <p:cNvPr id="23" name="表 8">
            <a:extLst>
              <a:ext uri="{FF2B5EF4-FFF2-40B4-BE49-F238E27FC236}">
                <a16:creationId xmlns:a16="http://schemas.microsoft.com/office/drawing/2014/main" id="{76A010A7-DAEF-4897-B033-A787C1767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641456"/>
              </p:ext>
            </p:extLst>
          </p:nvPr>
        </p:nvGraphicFramePr>
        <p:xfrm>
          <a:off x="91541" y="451255"/>
          <a:ext cx="6695998" cy="45452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4980">
                  <a:extLst>
                    <a:ext uri="{9D8B030D-6E8A-4147-A177-3AD203B41FA5}">
                      <a16:colId xmlns:a16="http://schemas.microsoft.com/office/drawing/2014/main" val="513714281"/>
                    </a:ext>
                  </a:extLst>
                </a:gridCol>
                <a:gridCol w="988939">
                  <a:extLst>
                    <a:ext uri="{9D8B030D-6E8A-4147-A177-3AD203B41FA5}">
                      <a16:colId xmlns:a16="http://schemas.microsoft.com/office/drawing/2014/main" val="3044146531"/>
                    </a:ext>
                  </a:extLst>
                </a:gridCol>
                <a:gridCol w="400693">
                  <a:extLst>
                    <a:ext uri="{9D8B030D-6E8A-4147-A177-3AD203B41FA5}">
                      <a16:colId xmlns:a16="http://schemas.microsoft.com/office/drawing/2014/main" val="1712218123"/>
                    </a:ext>
                  </a:extLst>
                </a:gridCol>
                <a:gridCol w="400693">
                  <a:extLst>
                    <a:ext uri="{9D8B030D-6E8A-4147-A177-3AD203B41FA5}">
                      <a16:colId xmlns:a16="http://schemas.microsoft.com/office/drawing/2014/main" val="2875761281"/>
                    </a:ext>
                  </a:extLst>
                </a:gridCol>
                <a:gridCol w="400693">
                  <a:extLst>
                    <a:ext uri="{9D8B030D-6E8A-4147-A177-3AD203B41FA5}">
                      <a16:colId xmlns:a16="http://schemas.microsoft.com/office/drawing/2014/main" val="389728047"/>
                    </a:ext>
                  </a:extLst>
                </a:gridCol>
              </a:tblGrid>
              <a:tr h="22854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ＳＤＧｓに関する取組で「現在取り組んでいること」</a:t>
                      </a:r>
                      <a:endParaRPr kumimoji="1" lang="en-US" altLang="ja-JP" sz="105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関連する目標番号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（３つまで）</a:t>
                      </a:r>
                      <a:endParaRPr kumimoji="1" lang="ja-JP" altLang="en-US" sz="1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656654"/>
                  </a:ext>
                </a:extLst>
              </a:tr>
              <a:tr h="20602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例：</a:t>
                      </a:r>
                      <a:r>
                        <a:rPr kumimoji="1" lang="ja-JP" altLang="en-US" sz="85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「</a:t>
                      </a:r>
                      <a:r>
                        <a:rPr kumimoji="1" lang="ja-JP" altLang="en-US" sz="85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マイバックやマイボトルを使っている</a:t>
                      </a:r>
                      <a:r>
                        <a:rPr kumimoji="1" lang="ja-JP" altLang="en-US" sz="85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」 「</a:t>
                      </a:r>
                      <a:r>
                        <a:rPr kumimoji="1" lang="ja-JP" altLang="en-US" sz="85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公共交通や自転車、徒歩で出掛けている</a:t>
                      </a:r>
                      <a:r>
                        <a:rPr kumimoji="1" lang="ja-JP" altLang="en-US" sz="85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」</a:t>
                      </a:r>
                    </a:p>
                  </a:txBody>
                  <a:tcPr marL="36000" marR="36000" marT="36000" marB="3600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123277"/>
                  </a:ext>
                </a:extLst>
              </a:tr>
              <a:tr h="1750228">
                <a:tc gridSpan="5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5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01818535"/>
                  </a:ext>
                </a:extLst>
              </a:tr>
              <a:tr h="22854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ＳＤＧｓに関する取組で「これから取り組むこと」　</a:t>
                      </a:r>
                      <a:r>
                        <a:rPr kumimoji="1" lang="en-US" altLang="ja-JP" sz="105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必須</a:t>
                      </a:r>
                    </a:p>
                  </a:txBody>
                  <a:tcPr marL="36000" marR="36000" marT="36000" marB="3600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関連する目標番号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（３つまで）</a:t>
                      </a:r>
                      <a:endParaRPr kumimoji="1" lang="ja-JP" altLang="en-US" sz="1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3970761"/>
                  </a:ext>
                </a:extLst>
              </a:tr>
              <a:tr h="20602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例：</a:t>
                      </a:r>
                      <a:r>
                        <a:rPr kumimoji="1" lang="ja-JP" altLang="en-US" sz="85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「</a:t>
                      </a:r>
                      <a:r>
                        <a:rPr kumimoji="1" lang="ja-JP" altLang="en-US" sz="85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家事や子育ては家族みんなで分担して行う</a:t>
                      </a:r>
                      <a:r>
                        <a:rPr kumimoji="1" lang="ja-JP" altLang="en-US" sz="85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」 「</a:t>
                      </a:r>
                      <a:r>
                        <a:rPr kumimoji="1" lang="ja-JP" altLang="en-US" sz="85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地域活動やまちづくり活動に参加する</a:t>
                      </a:r>
                      <a:r>
                        <a:rPr kumimoji="1" lang="ja-JP" altLang="en-US" sz="85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」</a:t>
                      </a:r>
                    </a:p>
                  </a:txBody>
                  <a:tcPr marL="36000" marR="36000" marT="36000" marB="3600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362910"/>
                  </a:ext>
                </a:extLst>
              </a:tr>
              <a:tr h="1918895">
                <a:tc gridSpan="5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54863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988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1952</TotalTime>
  <Words>150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BIZ UDゴシック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斉藤 勝弥</dc:creator>
  <cp:lastModifiedBy>DSPCE02461</cp:lastModifiedBy>
  <cp:revision>92</cp:revision>
  <cp:lastPrinted>2023-04-27T06:03:13Z</cp:lastPrinted>
  <dcterms:created xsi:type="dcterms:W3CDTF">2023-04-23T15:40:38Z</dcterms:created>
  <dcterms:modified xsi:type="dcterms:W3CDTF">2024-06-10T07:15:29Z</dcterms:modified>
</cp:coreProperties>
</file>